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5" r:id="rId13"/>
    <p:sldId id="267"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A9E7-A725-4447-B49F-89EA76080702}"/>
              </a:ext>
            </a:extLst>
          </p:cNvPr>
          <p:cNvSpPr>
            <a:spLocks noGrp="1"/>
          </p:cNvSpPr>
          <p:nvPr>
            <p:ph type="title"/>
          </p:nvPr>
        </p:nvSpPr>
        <p:spPr/>
        <p:txBody>
          <a:bodyPr/>
          <a:lstStyle/>
          <a:p>
            <a:pPr algn="ctr"/>
            <a:r>
              <a:rPr lang="en-US" dirty="0"/>
              <a:t>Model Design: </a:t>
            </a:r>
            <a:br>
              <a:rPr lang="en-US" dirty="0"/>
            </a:br>
            <a:r>
              <a:rPr lang="en-US" dirty="0"/>
              <a:t>Feature Engineering</a:t>
            </a:r>
          </a:p>
        </p:txBody>
      </p:sp>
      <p:sp>
        <p:nvSpPr>
          <p:cNvPr id="3" name="Content Placeholder 2">
            <a:extLst>
              <a:ext uri="{FF2B5EF4-FFF2-40B4-BE49-F238E27FC236}">
                <a16:creationId xmlns:a16="http://schemas.microsoft.com/office/drawing/2014/main" id="{8334F209-9B5B-1F4E-82CA-10C6E896EA6A}"/>
              </a:ext>
            </a:extLst>
          </p:cNvPr>
          <p:cNvSpPr>
            <a:spLocks noGrp="1"/>
          </p:cNvSpPr>
          <p:nvPr>
            <p:ph idx="1"/>
          </p:nvPr>
        </p:nvSpPr>
        <p:spPr/>
        <p:txBody>
          <a:bodyPr>
            <a:normAutofit fontScale="92500" lnSpcReduction="20000"/>
          </a:bodyPr>
          <a:lstStyle/>
          <a:p>
            <a:r>
              <a:rPr lang="en-US" sz="2000" dirty="0"/>
              <a:t>After getting the data from basketball reference, I stored all of my data in a PostgreSQL database and started engineering combinatory features.</a:t>
            </a:r>
          </a:p>
          <a:p>
            <a:r>
              <a:rPr lang="en-US" sz="2000" dirty="0"/>
              <a:t>In order to find signal in teammates, I took the usage rate multiplied by the minutes of each players teammates, then took the maximum usage*min of the group of teammates from last season.  </a:t>
            </a:r>
          </a:p>
          <a:p>
            <a:r>
              <a:rPr lang="en-US" sz="2000" dirty="0"/>
              <a:t>For Russell Westbrook, his usage*min goes as high as 1200, putting him up at our near the top along with James Harden and a few others.  This doesn’t allow for as many touches for teammates, throttling their performance.  This allows player like Victor Oladipo to excel when traded away from his team to other teams that don’t have these ball dominant players.</a:t>
            </a:r>
          </a:p>
          <a:p>
            <a:r>
              <a:rPr lang="en-US" sz="2000" dirty="0"/>
              <a:t>Another feature engineered was the rank of usage on your team based on last seasons statistics.   If you are traded to another team, your usage rank may change, which can cause your stats to change (especially if you become the primary option).  I used window functions in SQL to rank based on usage*min from the past season.</a:t>
            </a:r>
          </a:p>
        </p:txBody>
      </p:sp>
    </p:spTree>
    <p:extLst>
      <p:ext uri="{BB962C8B-B14F-4D97-AF65-F5344CB8AC3E}">
        <p14:creationId xmlns:p14="http://schemas.microsoft.com/office/powerpoint/2010/main" val="262031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F90A-9CC9-4940-9819-B64739504AEA}"/>
              </a:ext>
            </a:extLst>
          </p:cNvPr>
          <p:cNvSpPr>
            <a:spLocks noGrp="1"/>
          </p:cNvSpPr>
          <p:nvPr>
            <p:ph type="title"/>
          </p:nvPr>
        </p:nvSpPr>
        <p:spPr/>
        <p:txBody>
          <a:bodyPr/>
          <a:lstStyle/>
          <a:p>
            <a:pPr algn="ctr"/>
            <a:r>
              <a:rPr lang="en-US" dirty="0"/>
              <a:t>Model: Important Features</a:t>
            </a:r>
          </a:p>
        </p:txBody>
      </p:sp>
      <p:sp>
        <p:nvSpPr>
          <p:cNvPr id="3" name="Content Placeholder 2">
            <a:extLst>
              <a:ext uri="{FF2B5EF4-FFF2-40B4-BE49-F238E27FC236}">
                <a16:creationId xmlns:a16="http://schemas.microsoft.com/office/drawing/2014/main" id="{043C200C-BE55-3547-9625-4AEBBA00FB4C}"/>
              </a:ext>
            </a:extLst>
          </p:cNvPr>
          <p:cNvSpPr>
            <a:spLocks noGrp="1"/>
          </p:cNvSpPr>
          <p:nvPr>
            <p:ph idx="1"/>
          </p:nvPr>
        </p:nvSpPr>
        <p:spPr/>
        <p:txBody>
          <a:bodyPr>
            <a:normAutofit lnSpcReduction="10000"/>
          </a:bodyPr>
          <a:lstStyle/>
          <a:p>
            <a:r>
              <a:rPr lang="en-US" sz="2000" dirty="0"/>
              <a:t>My model </a:t>
            </a:r>
            <a:r>
              <a:rPr lang="en-US" sz="2000" dirty="0" err="1"/>
              <a:t>intook</a:t>
            </a:r>
            <a:r>
              <a:rPr lang="en-US" sz="2000" dirty="0"/>
              <a:t> data from past performance, particularly the last two years and the career stats of a player.  The most important feature in predicting any individual stat was their last years average in that statistic</a:t>
            </a:r>
          </a:p>
          <a:p>
            <a:r>
              <a:rPr lang="en-US" sz="2000" dirty="0"/>
              <a:t>Teammates are also critical to the success of a player, having teammates that share the ball creates opportunities for success.</a:t>
            </a:r>
          </a:p>
          <a:p>
            <a:r>
              <a:rPr lang="en-US" sz="2000" dirty="0"/>
              <a:t>I also incorporated advanced statistics such as value over replacement and </a:t>
            </a:r>
            <a:r>
              <a:rPr lang="en-US" sz="2000" dirty="0" err="1"/>
              <a:t>boxplusminus</a:t>
            </a:r>
            <a:r>
              <a:rPr lang="en-US" sz="2000" dirty="0"/>
              <a:t> to predict which players were showing improvement and likely to get more playing time as a result.</a:t>
            </a:r>
          </a:p>
          <a:p>
            <a:r>
              <a:rPr lang="en-US" sz="2000" dirty="0"/>
              <a:t>Potential missing features: While I was able to get some signal out of teammate usage, I think the real stat that would have been important if I could find it is the number of dribbles your teammates take.  Players that dribble the ball a lot are often wasting time and/or are difficult to play with.</a:t>
            </a:r>
          </a:p>
        </p:txBody>
      </p:sp>
    </p:spTree>
    <p:extLst>
      <p:ext uri="{BB962C8B-B14F-4D97-AF65-F5344CB8AC3E}">
        <p14:creationId xmlns:p14="http://schemas.microsoft.com/office/powerpoint/2010/main" val="79017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Final model was run on 2017-18 data.</a:t>
            </a:r>
          </a:p>
        </p:txBody>
      </p:sp>
    </p:spTree>
    <p:extLst>
      <p:ext uri="{BB962C8B-B14F-4D97-AF65-F5344CB8AC3E}">
        <p14:creationId xmlns:p14="http://schemas.microsoft.com/office/powerpoint/2010/main" val="321570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13528" y="-172995"/>
            <a:ext cx="12496144" cy="720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6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Model Evaluation:</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a:t>
            </a:r>
          </a:p>
          <a:p>
            <a:endParaRPr lang="en-US" dirty="0"/>
          </a:p>
        </p:txBody>
      </p:sp>
    </p:spTree>
    <p:extLst>
      <p:ext uri="{BB962C8B-B14F-4D97-AF65-F5344CB8AC3E}">
        <p14:creationId xmlns:p14="http://schemas.microsoft.com/office/powerpoint/2010/main" val="425331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AAE9-10D6-5341-BC55-E33914D57B86}"/>
              </a:ext>
            </a:extLst>
          </p:cNvPr>
          <p:cNvSpPr>
            <a:spLocks noGrp="1"/>
          </p:cNvSpPr>
          <p:nvPr>
            <p:ph type="title"/>
          </p:nvPr>
        </p:nvSpPr>
        <p:spPr/>
        <p:txBody>
          <a:bodyPr/>
          <a:lstStyle/>
          <a:p>
            <a:pPr algn="ctr"/>
            <a:r>
              <a:rPr lang="en-US" dirty="0"/>
              <a:t>About Fantasy Basketball</a:t>
            </a:r>
          </a:p>
        </p:txBody>
      </p:sp>
      <p:sp>
        <p:nvSpPr>
          <p:cNvPr id="3" name="Content Placeholder 2">
            <a:extLst>
              <a:ext uri="{FF2B5EF4-FFF2-40B4-BE49-F238E27FC236}">
                <a16:creationId xmlns:a16="http://schemas.microsoft.com/office/drawing/2014/main" id="{90A69908-F426-8D48-AD8B-B9361FB8AF1E}"/>
              </a:ext>
            </a:extLst>
          </p:cNvPr>
          <p:cNvSpPr>
            <a:spLocks noGrp="1"/>
          </p:cNvSpPr>
          <p:nvPr>
            <p:ph idx="1"/>
          </p:nvPr>
        </p:nvSpPr>
        <p:spPr/>
        <p:txBody>
          <a:bodyPr>
            <a:normAutofit lnSpcReduction="10000"/>
          </a:bodyPr>
          <a:lstStyle/>
          <a:p>
            <a:r>
              <a:rPr lang="en-US" sz="2000" dirty="0"/>
              <a:t>Fantasy Basketball is a game generally played with anywhere from 8-16 players that draft NBA players to formulate their teams.</a:t>
            </a:r>
          </a:p>
          <a:p>
            <a:r>
              <a:rPr lang="en-US" sz="2000" dirty="0"/>
              <a:t>There are two main formats, head to head where you have a different opponent each week and the top teams make a playoff round, and rotisserie (roto) in which you aggregate all stats for the entire season.  In roto, if you are in a 12 team league and are first in a category, you receive 12 points, 2</a:t>
            </a:r>
            <a:r>
              <a:rPr lang="en-US" sz="2000" baseline="30000" dirty="0"/>
              <a:t>nd</a:t>
            </a:r>
            <a:r>
              <a:rPr lang="en-US" sz="2000" dirty="0"/>
              <a:t> in a category receives 11 points and if you are last you receive 1 point.</a:t>
            </a:r>
          </a:p>
          <a:p>
            <a:r>
              <a:rPr lang="en-US" sz="2000" dirty="0"/>
              <a:t>Stat categories (Points, Rebounds, Assists, Steals, Blocks, Three Pointers, Turnovers, FG% (shots made/shots taken), and FT% (free throws made/free throws taken)</a:t>
            </a:r>
          </a:p>
          <a:p>
            <a:r>
              <a:rPr lang="en-US" sz="2000" dirty="0"/>
              <a:t>My project focuses mainly on head to head,  but scorings can be used in any format.</a:t>
            </a:r>
          </a:p>
        </p:txBody>
      </p:sp>
    </p:spTree>
    <p:extLst>
      <p:ext uri="{BB962C8B-B14F-4D97-AF65-F5344CB8AC3E}">
        <p14:creationId xmlns:p14="http://schemas.microsoft.com/office/powerpoint/2010/main" val="393606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E646-070E-DD4E-BEBA-39B6BD58936D}"/>
              </a:ext>
            </a:extLst>
          </p:cNvPr>
          <p:cNvSpPr>
            <a:spLocks noGrp="1"/>
          </p:cNvSpPr>
          <p:nvPr>
            <p:ph type="title"/>
          </p:nvPr>
        </p:nvSpPr>
        <p:spPr/>
        <p:txBody>
          <a:bodyPr/>
          <a:lstStyle/>
          <a:p>
            <a:pPr algn="ctr"/>
            <a:r>
              <a:rPr lang="en-US" dirty="0"/>
              <a:t>Head to Head Rules</a:t>
            </a:r>
          </a:p>
        </p:txBody>
      </p:sp>
      <p:sp>
        <p:nvSpPr>
          <p:cNvPr id="3" name="Content Placeholder 2">
            <a:extLst>
              <a:ext uri="{FF2B5EF4-FFF2-40B4-BE49-F238E27FC236}">
                <a16:creationId xmlns:a16="http://schemas.microsoft.com/office/drawing/2014/main" id="{79628D4F-21D9-AC46-BFD4-EB165B69DB7D}"/>
              </a:ext>
            </a:extLst>
          </p:cNvPr>
          <p:cNvSpPr>
            <a:spLocks noGrp="1"/>
          </p:cNvSpPr>
          <p:nvPr>
            <p:ph idx="1"/>
          </p:nvPr>
        </p:nvSpPr>
        <p:spPr/>
        <p:txBody>
          <a:bodyPr>
            <a:normAutofit lnSpcReduction="10000"/>
          </a:bodyPr>
          <a:lstStyle/>
          <a:p>
            <a:r>
              <a:rPr lang="en-US" sz="2000" dirty="0"/>
              <a:t>Each week you are matched up against an opponent.  You can put up to 10 players in your lineup each day, with the following position slots (PG,SG,SF,PF,C,C, </a:t>
            </a:r>
            <a:r>
              <a:rPr lang="en-US" sz="2000" dirty="0" err="1"/>
              <a:t>G,F,Util,Util</a:t>
            </a:r>
            <a:r>
              <a:rPr lang="en-US" sz="2000" dirty="0"/>
              <a:t>).  You can put anyone in the </a:t>
            </a:r>
            <a:r>
              <a:rPr lang="en-US" sz="2000" dirty="0" err="1"/>
              <a:t>Util</a:t>
            </a:r>
            <a:r>
              <a:rPr lang="en-US" sz="2000" dirty="0"/>
              <a:t> slot, while G can be either PG or SG and F can be either SF or PF.</a:t>
            </a:r>
          </a:p>
          <a:p>
            <a:r>
              <a:rPr lang="en-US" sz="2000" dirty="0"/>
              <a:t>For all the players inserted into your lineup, stats are aggregated for each game for the entire week.  Each category that you have a higher score than your opponent (other than turnovers that you want a lower number) gives you a win, and if you have a lower score you get a loss.  For example, if I beat my opponent in 7 categories and they beat me in 2, I receive 7 wins and 2 losses.  If there is a tie, ties are counted as half of a win and half of a loss when determining playoff seeding.</a:t>
            </a:r>
          </a:p>
          <a:p>
            <a:r>
              <a:rPr lang="en-US" sz="2000" dirty="0"/>
              <a:t>Generally 6 teams make the playoffs, with the top 2 getting a bye.</a:t>
            </a:r>
          </a:p>
        </p:txBody>
      </p:sp>
    </p:spTree>
    <p:extLst>
      <p:ext uri="{BB962C8B-B14F-4D97-AF65-F5344CB8AC3E}">
        <p14:creationId xmlns:p14="http://schemas.microsoft.com/office/powerpoint/2010/main" val="265205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1336-B987-874E-8BDA-EE4F0044EAB6}"/>
              </a:ext>
            </a:extLst>
          </p:cNvPr>
          <p:cNvSpPr>
            <a:spLocks noGrp="1"/>
          </p:cNvSpPr>
          <p:nvPr>
            <p:ph type="title"/>
          </p:nvPr>
        </p:nvSpPr>
        <p:spPr/>
        <p:txBody>
          <a:bodyPr/>
          <a:lstStyle/>
          <a:p>
            <a:pPr algn="ctr"/>
            <a:r>
              <a:rPr lang="en-US" dirty="0"/>
              <a:t>Why Fantasy Basketball?</a:t>
            </a:r>
          </a:p>
        </p:txBody>
      </p:sp>
      <p:pic>
        <p:nvPicPr>
          <p:cNvPr id="4" name="Content Placeholder 3">
            <a:extLst>
              <a:ext uri="{FF2B5EF4-FFF2-40B4-BE49-F238E27FC236}">
                <a16:creationId xmlns:a16="http://schemas.microsoft.com/office/drawing/2014/main" id="{9FCEAC06-DE5F-664B-A860-5C296EF2C4D4}"/>
              </a:ext>
            </a:extLst>
          </p:cNvPr>
          <p:cNvPicPr>
            <a:picLocks noGrp="1" noChangeAspect="1"/>
          </p:cNvPicPr>
          <p:nvPr>
            <p:ph idx="1"/>
          </p:nvPr>
        </p:nvPicPr>
        <p:blipFill>
          <a:blip r:embed="rId2"/>
          <a:stretch>
            <a:fillRect/>
          </a:stretch>
        </p:blipFill>
        <p:spPr>
          <a:xfrm>
            <a:off x="6096000" y="2102021"/>
            <a:ext cx="5946467" cy="3582087"/>
          </a:xfrm>
          <a:prstGeom prst="rect">
            <a:avLst/>
          </a:prstGeom>
        </p:spPr>
      </p:pic>
      <p:sp>
        <p:nvSpPr>
          <p:cNvPr id="5" name="TextBox 4">
            <a:extLst>
              <a:ext uri="{FF2B5EF4-FFF2-40B4-BE49-F238E27FC236}">
                <a16:creationId xmlns:a16="http://schemas.microsoft.com/office/drawing/2014/main" id="{5260C529-5594-E94D-A865-9396B8200FAF}"/>
              </a:ext>
            </a:extLst>
          </p:cNvPr>
          <p:cNvSpPr txBox="1"/>
          <p:nvPr/>
        </p:nvSpPr>
        <p:spPr>
          <a:xfrm>
            <a:off x="247136" y="2102021"/>
            <a:ext cx="5350476" cy="4401205"/>
          </a:xfrm>
          <a:prstGeom prst="rect">
            <a:avLst/>
          </a:prstGeom>
          <a:noFill/>
        </p:spPr>
        <p:txBody>
          <a:bodyPr wrap="square" rtlCol="0">
            <a:spAutoFit/>
          </a:bodyPr>
          <a:lstStyle/>
          <a:p>
            <a:r>
              <a:rPr lang="en-US" sz="2000" dirty="0"/>
              <a:t>Sports Bring people together.  This is a picture of the warriors championship parade, people of all different backgrounds can come together with the people in their city and have pride and joy over a common cause.</a:t>
            </a:r>
          </a:p>
          <a:p>
            <a:endParaRPr lang="en-US" sz="2000" dirty="0"/>
          </a:p>
          <a:p>
            <a:r>
              <a:rPr lang="en-US" sz="2000" dirty="0"/>
              <a:t>Fantasy basketball along with other fantasy sports can allow friends from far away to come together over competing against each other in a friendly game.  It has almost become the main method in which I stay in touch with friends from high school and college.</a:t>
            </a:r>
          </a:p>
        </p:txBody>
      </p:sp>
    </p:spTree>
    <p:extLst>
      <p:ext uri="{BB962C8B-B14F-4D97-AF65-F5344CB8AC3E}">
        <p14:creationId xmlns:p14="http://schemas.microsoft.com/office/powerpoint/2010/main" val="209365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Gathering the Data: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3"/>
            <a:ext cx="9613861" cy="1702985"/>
          </a:xfrm>
        </p:spPr>
        <p:txBody>
          <a:bodyPr>
            <a:normAutofit/>
          </a:bodyPr>
          <a:lstStyle/>
          <a:p>
            <a:r>
              <a:rPr lang="en-US" sz="2000" dirty="0"/>
              <a:t>My intuition was that if the team has no changes, you can relatively accurately predict next season by just looking at the career trajectory and age of a player.</a:t>
            </a:r>
          </a:p>
          <a:p>
            <a:r>
              <a:rPr lang="en-US" sz="2000" dirty="0"/>
              <a:t>In the 90s and 2000s, stars didn’t change teams very much, so by just using last seasons data you could come up with a relatively accurate prediction for next year:</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lnSpcReduction="10000"/>
          </a:bodyPr>
          <a:lstStyle/>
          <a:p>
            <a:r>
              <a:rPr lang="en-US" sz="2000" dirty="0"/>
              <a:t>In basketball, there are only 5 players on a court,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B9E0-B520-EC4A-90C5-3F882C005B53}"/>
              </a:ext>
            </a:extLst>
          </p:cNvPr>
          <p:cNvSpPr>
            <a:spLocks noGrp="1"/>
          </p:cNvSpPr>
          <p:nvPr>
            <p:ph type="title"/>
          </p:nvPr>
        </p:nvSpPr>
        <p:spPr/>
        <p:txBody>
          <a:bodyPr/>
          <a:lstStyle/>
          <a:p>
            <a:pPr algn="ctr"/>
            <a:r>
              <a:rPr lang="en-US" dirty="0"/>
              <a:t>Stars continued…</a:t>
            </a:r>
          </a:p>
        </p:txBody>
      </p:sp>
      <p:sp>
        <p:nvSpPr>
          <p:cNvPr id="3" name="Content Placeholder 2">
            <a:extLst>
              <a:ext uri="{FF2B5EF4-FFF2-40B4-BE49-F238E27FC236}">
                <a16:creationId xmlns:a16="http://schemas.microsoft.com/office/drawing/2014/main" id="{3114F8DF-7AAE-CD43-9C8B-02553230FB37}"/>
              </a:ext>
            </a:extLst>
          </p:cNvPr>
          <p:cNvSpPr>
            <a:spLocks noGrp="1"/>
          </p:cNvSpPr>
          <p:nvPr>
            <p:ph idx="1"/>
          </p:nvPr>
        </p:nvSpPr>
        <p:spPr>
          <a:xfrm>
            <a:off x="790831" y="2336873"/>
            <a:ext cx="9613861" cy="851170"/>
          </a:xfrm>
        </p:spPr>
        <p:txBody>
          <a:bodyPr/>
          <a:lstStyle/>
          <a:p>
            <a:pPr marL="0" indent="0">
              <a:buNone/>
            </a:pPr>
            <a:r>
              <a:rPr lang="en-US" dirty="0"/>
              <a:t>But what happens when a player leaves for a team with no established star?</a:t>
            </a:r>
          </a:p>
          <a:p>
            <a:endParaRPr lang="en-US" dirty="0"/>
          </a:p>
        </p:txBody>
      </p:sp>
      <p:pic>
        <p:nvPicPr>
          <p:cNvPr id="4" name="Picture 3">
            <a:extLst>
              <a:ext uri="{FF2B5EF4-FFF2-40B4-BE49-F238E27FC236}">
                <a16:creationId xmlns:a16="http://schemas.microsoft.com/office/drawing/2014/main" id="{2A19099A-5B14-124B-A3DE-BB550471D9FB}"/>
              </a:ext>
            </a:extLst>
          </p:cNvPr>
          <p:cNvPicPr>
            <a:picLocks noChangeAspect="1"/>
          </p:cNvPicPr>
          <p:nvPr/>
        </p:nvPicPr>
        <p:blipFill>
          <a:blip r:embed="rId2"/>
          <a:stretch>
            <a:fillRect/>
          </a:stretch>
        </p:blipFill>
        <p:spPr>
          <a:xfrm>
            <a:off x="1300547" y="4304269"/>
            <a:ext cx="2949441" cy="1651687"/>
          </a:xfrm>
          <a:prstGeom prst="rect">
            <a:avLst/>
          </a:prstGeom>
        </p:spPr>
      </p:pic>
      <p:sp>
        <p:nvSpPr>
          <p:cNvPr id="5" name="TextBox 4">
            <a:extLst>
              <a:ext uri="{FF2B5EF4-FFF2-40B4-BE49-F238E27FC236}">
                <a16:creationId xmlns:a16="http://schemas.microsoft.com/office/drawing/2014/main" id="{E03C3CA9-72FA-8E46-9D15-864100089BDE}"/>
              </a:ext>
            </a:extLst>
          </p:cNvPr>
          <p:cNvSpPr txBox="1"/>
          <p:nvPr/>
        </p:nvSpPr>
        <p:spPr>
          <a:xfrm>
            <a:off x="790832" y="3322991"/>
            <a:ext cx="9613861" cy="646331"/>
          </a:xfrm>
          <a:prstGeom prst="rect">
            <a:avLst/>
          </a:prstGeom>
          <a:noFill/>
        </p:spPr>
        <p:txBody>
          <a:bodyPr wrap="square" rtlCol="0">
            <a:spAutoFit/>
          </a:bodyPr>
          <a:lstStyle/>
          <a:p>
            <a:r>
              <a:rPr lang="en-US" dirty="0"/>
              <a:t>James Harden and Victor Oladipo went on to be stars in their own way, but each player is effected in their own way.</a:t>
            </a:r>
          </a:p>
        </p:txBody>
      </p:sp>
      <p:pic>
        <p:nvPicPr>
          <p:cNvPr id="6" name="Picture 5">
            <a:extLst>
              <a:ext uri="{FF2B5EF4-FFF2-40B4-BE49-F238E27FC236}">
                <a16:creationId xmlns:a16="http://schemas.microsoft.com/office/drawing/2014/main" id="{CE0EA072-EB96-2547-8607-D83311E33826}"/>
              </a:ext>
            </a:extLst>
          </p:cNvPr>
          <p:cNvPicPr>
            <a:picLocks noChangeAspect="1"/>
          </p:cNvPicPr>
          <p:nvPr/>
        </p:nvPicPr>
        <p:blipFill>
          <a:blip r:embed="rId3"/>
          <a:stretch>
            <a:fillRect/>
          </a:stretch>
        </p:blipFill>
        <p:spPr>
          <a:xfrm>
            <a:off x="6096000" y="4104270"/>
            <a:ext cx="2787703" cy="1851686"/>
          </a:xfrm>
          <a:prstGeom prst="rect">
            <a:avLst/>
          </a:prstGeom>
        </p:spPr>
      </p:pic>
    </p:spTree>
    <p:extLst>
      <p:ext uri="{BB962C8B-B14F-4D97-AF65-F5344CB8AC3E}">
        <p14:creationId xmlns:p14="http://schemas.microsoft.com/office/powerpoint/2010/main" val="140487402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9888</TotalTime>
  <Words>1497</Words>
  <Application>Microsoft Macintosh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Trebuchet MS</vt:lpstr>
      <vt:lpstr>Berlin</vt:lpstr>
      <vt:lpstr>Fantasy Basketball  Draft Kit</vt:lpstr>
      <vt:lpstr>About Fantasy Basketball</vt:lpstr>
      <vt:lpstr>Head to Head Rules</vt:lpstr>
      <vt:lpstr>Why Fantasy Basketball?</vt:lpstr>
      <vt:lpstr>Creating a Ranking System</vt:lpstr>
      <vt:lpstr>Gathering the Data:  What Impacts Performance?</vt:lpstr>
      <vt:lpstr>Evaluating Non-Linear Inputs</vt:lpstr>
      <vt:lpstr>The Star of the Show</vt:lpstr>
      <vt:lpstr>Stars continued…</vt:lpstr>
      <vt:lpstr>What happens when you leave to a team with already established stars?</vt:lpstr>
      <vt:lpstr>Model Design:  Feature Engineering</vt:lpstr>
      <vt:lpstr>Model: Important Features</vt:lpstr>
      <vt:lpstr>Error Testing:  Cross Validation and Model Selection</vt:lpstr>
      <vt:lpstr>PowerPoint Presentation</vt:lpstr>
      <vt:lpstr>Model Evaluation: Comparing to Yahoo Rankings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19</cp:revision>
  <dcterms:created xsi:type="dcterms:W3CDTF">2018-11-12T20:35:10Z</dcterms:created>
  <dcterms:modified xsi:type="dcterms:W3CDTF">2018-11-19T17:23:11Z</dcterms:modified>
</cp:coreProperties>
</file>